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320" r:id="rId3"/>
    <p:sldId id="319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4" r:id="rId16"/>
    <p:sldId id="333" r:id="rId17"/>
    <p:sldId id="32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9494"/>
    <a:srgbClr val="7C8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5" autoAdjust="0"/>
    <p:restoredTop sz="94614" autoAdjust="0"/>
  </p:normalViewPr>
  <p:slideViewPr>
    <p:cSldViewPr snapToGrid="0">
      <p:cViewPr>
        <p:scale>
          <a:sx n="66" d="100"/>
          <a:sy n="66" d="100"/>
        </p:scale>
        <p:origin x="2460" y="10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F91D56-32B2-474B-921E-DE78BC17E1A1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C8CD3-AED5-4B1B-ADE6-57BE09DE38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12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595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832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7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4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106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07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51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96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26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627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28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7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27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C8CD3-AED5-4B1B-ADE6-57BE09DE38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4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51B30F7-3C02-4762-B5F8-BDD0A0B021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8671158"/>
              </p:ext>
            </p:extLst>
          </p:nvPr>
        </p:nvGraphicFramePr>
        <p:xfrm>
          <a:off x="547816" y="238476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33E82E4-C46E-4D56-8B36-7AF131E0C0F8}"/>
              </a:ext>
            </a:extLst>
          </p:cNvPr>
          <p:cNvSpPr/>
          <p:nvPr userDrawn="1"/>
        </p:nvSpPr>
        <p:spPr>
          <a:xfrm>
            <a:off x="196735" y="2290560"/>
            <a:ext cx="11615650" cy="16472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0" kern="0" dirty="0">
                <a:solidFill>
                  <a:srgbClr val="341886"/>
                </a:solidFill>
              </a:rPr>
              <a:t>ROS2 </a:t>
            </a:r>
            <a:r>
              <a:rPr lang="ko-KR" altLang="en-US" sz="3600" b="1" i="0" kern="0" dirty="0">
                <a:solidFill>
                  <a:srgbClr val="341886"/>
                </a:solidFill>
              </a:rPr>
              <a:t>세미나 </a:t>
            </a:r>
            <a:r>
              <a:rPr lang="en-US" altLang="ko-KR" sz="3600" b="1" i="0" kern="0" dirty="0">
                <a:solidFill>
                  <a:srgbClr val="341886"/>
                </a:solidFill>
              </a:rPr>
              <a:t>3</a:t>
            </a:r>
            <a:r>
              <a:rPr lang="ko-KR" altLang="en-US" sz="3600" b="1" i="0" kern="0" dirty="0">
                <a:solidFill>
                  <a:srgbClr val="341886"/>
                </a:solidFill>
              </a:rPr>
              <a:t>차</a:t>
            </a:r>
            <a:endParaRPr lang="en-US" altLang="ko-KR" sz="3600" b="1" i="0" kern="0" dirty="0">
              <a:solidFill>
                <a:srgbClr val="341886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0" kern="0" dirty="0">
                <a:solidFill>
                  <a:srgbClr val="341886"/>
                </a:solidFill>
              </a:rPr>
              <a:t>- 9</a:t>
            </a:r>
            <a:r>
              <a:rPr lang="ko-KR" altLang="en-US" sz="3600" b="1" i="0" kern="0" dirty="0">
                <a:solidFill>
                  <a:srgbClr val="341886"/>
                </a:solidFill>
              </a:rPr>
              <a:t>장 </a:t>
            </a:r>
            <a:r>
              <a:rPr lang="en-US" altLang="ko-KR" sz="3600" b="1" i="0" kern="0" dirty="0">
                <a:solidFill>
                  <a:srgbClr val="341886"/>
                </a:solidFill>
              </a:rPr>
              <a:t>~ 12</a:t>
            </a:r>
            <a:r>
              <a:rPr lang="ko-KR" altLang="en-US" sz="3600" b="1" i="0" kern="0" dirty="0">
                <a:solidFill>
                  <a:srgbClr val="341886"/>
                </a:solidFill>
              </a:rPr>
              <a:t>장 </a:t>
            </a:r>
            <a:r>
              <a:rPr lang="en-US" altLang="ko-KR" sz="3600" b="1" i="0" kern="0" dirty="0">
                <a:solidFill>
                  <a:srgbClr val="341886"/>
                </a:solidFill>
              </a:rPr>
              <a:t>-</a:t>
            </a:r>
            <a:endParaRPr lang="en-US" altLang="ko-KR" sz="1000" i="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78F430-936C-4CF6-9D8D-48189CAA8117}"/>
              </a:ext>
            </a:extLst>
          </p:cNvPr>
          <p:cNvSpPr/>
          <p:nvPr userDrawn="1"/>
        </p:nvSpPr>
        <p:spPr>
          <a:xfrm>
            <a:off x="7957754" y="4429781"/>
            <a:ext cx="3281054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16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2022.03.11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6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최예진</a:t>
            </a:r>
            <a:endParaRPr lang="en-US" altLang="ko-KR" sz="1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CD75120-ABAC-4755-A11B-76CFCFF93EC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8271346"/>
              </p:ext>
            </p:extLst>
          </p:nvPr>
        </p:nvGraphicFramePr>
        <p:xfrm>
          <a:off x="547816" y="6487160"/>
          <a:ext cx="11096368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ROS2 9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 </a:t>
                      </a: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- 12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</a:t>
                      </a:r>
                      <a:endParaRPr kumimoji="0" lang="ko-KR" altLang="en-US" sz="7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57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D2AA50-F259-409D-8CC6-B2FD21E2CCD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47430603"/>
              </p:ext>
            </p:extLst>
          </p:nvPr>
        </p:nvGraphicFramePr>
        <p:xfrm>
          <a:off x="547816" y="620297"/>
          <a:ext cx="11096368" cy="6490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4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800" b="1" i="1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25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Agenda</a:t>
                      </a:r>
                      <a:endParaRPr kumimoji="0" lang="ko-KR" altLang="en-US" sz="7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1400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marR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FE639E60-24EA-43EA-9287-C54A51026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480260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6623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2892888-D330-40AF-9558-AC17B1AABD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3577179"/>
              </p:ext>
            </p:extLst>
          </p:nvPr>
        </p:nvGraphicFramePr>
        <p:xfrm>
          <a:off x="547816" y="258347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9A773D-C550-4355-A9D5-DAC60861B27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06097275"/>
              </p:ext>
            </p:extLst>
          </p:nvPr>
        </p:nvGraphicFramePr>
        <p:xfrm>
          <a:off x="547816" y="6125210"/>
          <a:ext cx="11096368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673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ROS2 9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 </a:t>
                      </a: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- 12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</a:t>
                      </a:r>
                      <a:endParaRPr kumimoji="0" lang="ko-KR" altLang="en-US" sz="7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24CE43B5-ED08-4D5B-970B-6752B64DD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75" y="1380777"/>
            <a:ext cx="6572250" cy="1325563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C045A8-0F52-452A-AC42-604E42551254}"/>
              </a:ext>
            </a:extLst>
          </p:cNvPr>
          <p:cNvCxnSpPr>
            <a:cxnSpLocks/>
          </p:cNvCxnSpPr>
          <p:nvPr userDrawn="1"/>
        </p:nvCxnSpPr>
        <p:spPr>
          <a:xfrm>
            <a:off x="2671763" y="2411065"/>
            <a:ext cx="684847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414AB0AD-E537-4147-820D-3214E0ACB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185" y="2427220"/>
            <a:ext cx="6245630" cy="3697989"/>
          </a:xfrm>
        </p:spPr>
        <p:txBody>
          <a:bodyPr>
            <a:noAutofit/>
          </a:bodyPr>
          <a:lstStyle>
            <a:lvl1pPr>
              <a:lnSpc>
                <a:spcPct val="200000"/>
              </a:lnSpc>
              <a:defRPr sz="2400"/>
            </a:lvl1pPr>
            <a:lvl2pPr>
              <a:lnSpc>
                <a:spcPct val="200000"/>
              </a:lnSpc>
              <a:defRPr sz="2000"/>
            </a:lvl2pPr>
            <a:lvl3pPr>
              <a:lnSpc>
                <a:spcPct val="200000"/>
              </a:lnSpc>
              <a:defRPr sz="1800"/>
            </a:lvl3pPr>
            <a:lvl4pPr>
              <a:lnSpc>
                <a:spcPct val="200000"/>
              </a:lnSpc>
              <a:defRPr sz="1600"/>
            </a:lvl4pPr>
            <a:lvl5pPr>
              <a:lnSpc>
                <a:spcPct val="200000"/>
              </a:lnSpc>
              <a:defRPr sz="16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76466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141315A-7679-49CA-B575-3A07A03530C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89657650"/>
              </p:ext>
            </p:extLst>
          </p:nvPr>
        </p:nvGraphicFramePr>
        <p:xfrm>
          <a:off x="547816" y="238476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1D182C0-8A53-4049-8B67-89CE39806A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53694234"/>
              </p:ext>
            </p:extLst>
          </p:nvPr>
        </p:nvGraphicFramePr>
        <p:xfrm>
          <a:off x="547816" y="6487160"/>
          <a:ext cx="11096368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ROS2 9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 </a:t>
                      </a: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- 12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</a:t>
                      </a:r>
                      <a:endParaRPr kumimoji="0" lang="ko-KR" altLang="en-US" sz="7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8181D42F-8A0E-420C-A6EF-A0ECB2EE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16" y="199296"/>
            <a:ext cx="11096368" cy="41002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08612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5614E42-0803-4194-9C7A-DA7292B2A35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48671158"/>
              </p:ext>
            </p:extLst>
          </p:nvPr>
        </p:nvGraphicFramePr>
        <p:xfrm>
          <a:off x="547816" y="238476"/>
          <a:ext cx="110963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DB3BD58-F050-4410-A724-08DDBD788921}"/>
              </a:ext>
            </a:extLst>
          </p:cNvPr>
          <p:cNvSpPr/>
          <p:nvPr userDrawn="1"/>
        </p:nvSpPr>
        <p:spPr>
          <a:xfrm>
            <a:off x="196735" y="2033843"/>
            <a:ext cx="11615650" cy="2165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srgbClr val="341886"/>
                </a:solidFill>
              </a:rPr>
              <a:t>Thank you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err="1">
                <a:solidFill>
                  <a:srgbClr val="341886"/>
                </a:solidFill>
              </a:rPr>
              <a:t>QnA</a:t>
            </a:r>
            <a:endParaRPr lang="en-US" altLang="ko-KR" sz="12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DA19427-AF24-4355-831F-0818AEB02D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8271346"/>
              </p:ext>
            </p:extLst>
          </p:nvPr>
        </p:nvGraphicFramePr>
        <p:xfrm>
          <a:off x="547816" y="6487160"/>
          <a:ext cx="11096368" cy="300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6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ROS2 9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 </a:t>
                      </a: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- 12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</a:rPr>
                        <a:t>장</a:t>
                      </a:r>
                      <a:endParaRPr kumimoji="0" lang="ko-KR" altLang="en-US" sz="7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968E51A1-2FC3-4883-90D1-CE17DAAAD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816" y="199296"/>
            <a:ext cx="11096368" cy="41002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1216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DE49378-A7A6-4051-B17D-ADE0C982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00BD2A-7677-4186-908B-03DEB2D2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FC594E-A95A-4681-A2C4-CA6E27EA83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77C-9BF2-4DCC-942E-7491A03240FB}" type="datetimeFigureOut">
              <a:rPr lang="ko-KR" altLang="en-US" smtClean="0"/>
              <a:t>2022-03-10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987A5-49FF-4422-86DD-195C9C6DD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421D0-30DC-4AA0-8A0C-4B7AF3FB81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3D13F-2CEF-4C5E-B83F-2DE05A0890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09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013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20311A8-87CC-4A0D-8741-3E227826F0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43862" r="19764" b="13493"/>
          <a:stretch/>
        </p:blipFill>
        <p:spPr>
          <a:xfrm>
            <a:off x="2646864" y="3568547"/>
            <a:ext cx="7701089" cy="2865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258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노드</a:t>
            </a:r>
            <a:r>
              <a:rPr lang="en-US" altLang="ko-KR" sz="2000" b="1" dirty="0"/>
              <a:t>(Node) </a:t>
            </a:r>
            <a:r>
              <a:rPr lang="ko-KR" altLang="en-US" sz="2000" b="1" dirty="0"/>
              <a:t>실행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10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노드</a:t>
            </a:r>
            <a:r>
              <a:rPr lang="en-US" altLang="ko-KR" sz="1600" dirty="0"/>
              <a:t>(Node)</a:t>
            </a:r>
            <a:r>
              <a:rPr lang="ko-KR" altLang="en-US" sz="1600" dirty="0"/>
              <a:t>를 실행하기 위해서는 </a:t>
            </a:r>
            <a:r>
              <a:rPr lang="en-US" altLang="ko-KR" sz="1600" dirty="0"/>
              <a:t>ros2 run, ros2 launch </a:t>
            </a:r>
            <a:r>
              <a:rPr lang="ko-KR" altLang="en-US" sz="1600" dirty="0"/>
              <a:t>명령어를 이용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노드와 데이터 통신</a:t>
            </a:r>
          </a:p>
        </p:txBody>
      </p:sp>
      <p:pic>
        <p:nvPicPr>
          <p:cNvPr id="2050" name="Picture 2" descr="53일차 - ROS 2 토픽 [오로카 화요일 온라인 마곡모임]">
            <a:extLst>
              <a:ext uri="{FF2B5EF4-FFF2-40B4-BE49-F238E27FC236}">
                <a16:creationId xmlns:a16="http://schemas.microsoft.com/office/drawing/2014/main" id="{61CB0232-0F3A-4C74-B87D-D2A669182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749" y="844308"/>
            <a:ext cx="2570250" cy="269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024D28-9553-4BB4-BFB4-E639B2E3C69A}"/>
              </a:ext>
            </a:extLst>
          </p:cNvPr>
          <p:cNvSpPr/>
          <p:nvPr/>
        </p:nvSpPr>
        <p:spPr>
          <a:xfrm>
            <a:off x="1669003" y="1645178"/>
            <a:ext cx="5069149" cy="931066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run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turtlesim_node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run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turtle_teleop_key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90575-0123-46B1-8C59-C8140E307363}"/>
              </a:ext>
            </a:extLst>
          </p:cNvPr>
          <p:cNvSpPr txBox="1"/>
          <p:nvPr/>
        </p:nvSpPr>
        <p:spPr>
          <a:xfrm>
            <a:off x="1214150" y="2684634"/>
            <a:ext cx="1056651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rqt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rqt_graph</a:t>
            </a:r>
            <a:r>
              <a:rPr lang="en-US" altLang="ko-KR" sz="1600" dirty="0"/>
              <a:t>, rviz2</a:t>
            </a:r>
            <a:r>
              <a:rPr lang="ko-KR" altLang="en-US" sz="1600" dirty="0"/>
              <a:t>와 같이 지정된 실행 명령어를 이용하여 실행할 수 있음</a:t>
            </a:r>
            <a:r>
              <a:rPr lang="en-US" altLang="ko-KR" sz="1600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en-US" altLang="ko-KR" sz="1600" dirty="0" err="1"/>
              <a:t>rqt_graph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노드와 노드 간의 메시지 통신을 그래프 형태로 표시하는 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31413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노드 실행 및 정보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11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rqt_graph</a:t>
            </a:r>
            <a:r>
              <a:rPr lang="ko-KR" altLang="en-US" sz="1600" dirty="0"/>
              <a:t> 킨 상태에서 </a:t>
            </a:r>
            <a:r>
              <a:rPr lang="en-US" altLang="ko-KR" sz="1600" dirty="0"/>
              <a:t>node list</a:t>
            </a:r>
            <a:r>
              <a:rPr lang="ko-KR" altLang="en-US" sz="1600" dirty="0"/>
              <a:t>를 확인할 경우 총 </a:t>
            </a:r>
            <a:r>
              <a:rPr lang="en-US" altLang="ko-KR" sz="1600" dirty="0"/>
              <a:t>3</a:t>
            </a:r>
            <a:r>
              <a:rPr lang="ko-KR" altLang="en-US" sz="1600" dirty="0"/>
              <a:t>개의 노드가 실행되고 있는 것을 확인할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노드와 데이터 통신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024D28-9553-4BB4-BFB4-E639B2E3C69A}"/>
              </a:ext>
            </a:extLst>
          </p:cNvPr>
          <p:cNvSpPr/>
          <p:nvPr/>
        </p:nvSpPr>
        <p:spPr>
          <a:xfrm>
            <a:off x="1669003" y="1645178"/>
            <a:ext cx="9099611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node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A90575-0123-46B1-8C59-C8140E307363}"/>
              </a:ext>
            </a:extLst>
          </p:cNvPr>
          <p:cNvSpPr txBox="1"/>
          <p:nvPr/>
        </p:nvSpPr>
        <p:spPr>
          <a:xfrm>
            <a:off x="1214150" y="3036898"/>
            <a:ext cx="1056651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동일 이름의 노드를 여러 개 실행하게 되면 시스템을 구성하는 데에 있어 좋지 않다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 경우 </a:t>
            </a:r>
            <a:r>
              <a:rPr lang="ko-KR" altLang="en-US" sz="1600" dirty="0" err="1"/>
              <a:t>노드명을</a:t>
            </a:r>
            <a:r>
              <a:rPr lang="ko-KR" altLang="en-US" sz="1600" dirty="0"/>
              <a:t> 변경하여 실행시켜 주면 좋다</a:t>
            </a:r>
            <a:r>
              <a:rPr lang="en-US" altLang="ko-KR" sz="16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F6BBCD-2BD0-4A09-9005-2E1E84F5E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12620" r="51463" b="72816"/>
          <a:stretch/>
        </p:blipFill>
        <p:spPr>
          <a:xfrm>
            <a:off x="3792244" y="2076029"/>
            <a:ext cx="4607511" cy="998800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C365BC-54F6-4867-AC22-E7A5271FCA29}"/>
              </a:ext>
            </a:extLst>
          </p:cNvPr>
          <p:cNvSpPr/>
          <p:nvPr/>
        </p:nvSpPr>
        <p:spPr>
          <a:xfrm>
            <a:off x="1669003" y="4014301"/>
            <a:ext cx="9099611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run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turtlesim_node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__node:=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new_turtle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BFED97-56A5-4CC7-A9D7-A518BAED0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2" r="65340" b="6939"/>
          <a:stretch/>
        </p:blipFill>
        <p:spPr>
          <a:xfrm>
            <a:off x="1500326" y="4903227"/>
            <a:ext cx="4225771" cy="11096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38198E-185D-4E90-BB70-682C474A09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42181" r="3137" b="15210"/>
          <a:stretch/>
        </p:blipFill>
        <p:spPr>
          <a:xfrm>
            <a:off x="5827472" y="4395275"/>
            <a:ext cx="5731254" cy="20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5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F214AC-1E58-41D1-8625-79C3FB98A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43" y="3111524"/>
            <a:ext cx="5429057" cy="305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토픽이란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12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19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rqt_graph</a:t>
            </a:r>
            <a:r>
              <a:rPr lang="ko-KR" altLang="en-US" sz="1600" dirty="0"/>
              <a:t>에서 각 노드들 사이에 화살표는 데이터가 오고 간다는 것을 의미하며 이를 토픽이라 칭한다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발행자</a:t>
            </a:r>
            <a:r>
              <a:rPr lang="en-US" altLang="ko-KR" sz="1600" dirty="0"/>
              <a:t>(Publisher)</a:t>
            </a:r>
            <a:r>
              <a:rPr lang="ko-KR" altLang="en-US" sz="1600" dirty="0"/>
              <a:t>와 구독자</a:t>
            </a:r>
            <a:r>
              <a:rPr lang="en-US" altLang="ko-KR" sz="1600" dirty="0"/>
              <a:t>(Subscriber)</a:t>
            </a:r>
            <a:r>
              <a:rPr lang="ko-KR" altLang="en-US" sz="1600" dirty="0"/>
              <a:t>로 나누어 송신</a:t>
            </a:r>
            <a:r>
              <a:rPr lang="en-US" altLang="ko-KR" sz="1600" dirty="0"/>
              <a:t>, </a:t>
            </a:r>
            <a:r>
              <a:rPr lang="ko-KR" altLang="en-US" sz="1600" dirty="0"/>
              <a:t>수신자를 구분한다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이들 사이에 </a:t>
            </a:r>
            <a:r>
              <a:rPr lang="en-US" altLang="ko-KR" sz="1600" dirty="0"/>
              <a:t>Message</a:t>
            </a:r>
            <a:r>
              <a:rPr lang="ko-KR" altLang="en-US" sz="1600" dirty="0"/>
              <a:t>가 전달되며</a:t>
            </a:r>
            <a:r>
              <a:rPr lang="en-US" altLang="ko-KR" sz="1600" dirty="0"/>
              <a:t>, </a:t>
            </a:r>
            <a:r>
              <a:rPr lang="ko-KR" altLang="en-US" sz="1600" dirty="0"/>
              <a:t>이 길의 이름이 토픽이다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토픽은 여러 </a:t>
            </a:r>
            <a:r>
              <a:rPr lang="ko-KR" altLang="en-US" sz="1600" dirty="0" err="1"/>
              <a:t>노드들로부터</a:t>
            </a:r>
            <a:r>
              <a:rPr lang="ko-KR" altLang="en-US" sz="1600" dirty="0"/>
              <a:t> 데이터를 받을 수 있고</a:t>
            </a:r>
            <a:r>
              <a:rPr lang="en-US" altLang="ko-KR" sz="1600" dirty="0"/>
              <a:t>, </a:t>
            </a:r>
            <a:r>
              <a:rPr lang="ko-KR" altLang="en-US" sz="1600" dirty="0"/>
              <a:t>전송 시에도 여러 노드들에게 전송이 가능하다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토픽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7691D7C-A132-47E3-8CF2-DCFE16CC3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40" y="3091888"/>
            <a:ext cx="5498928" cy="309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85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토픽 목록 확인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13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실행중인 </a:t>
            </a:r>
            <a:r>
              <a:rPr lang="en-US" altLang="ko-KR" sz="1600" dirty="0"/>
              <a:t>topic</a:t>
            </a:r>
            <a:r>
              <a:rPr lang="ko-KR" altLang="en-US" sz="1600" dirty="0"/>
              <a:t>의 리스트와 특정 </a:t>
            </a:r>
            <a:r>
              <a:rPr lang="en-US" altLang="ko-KR" sz="1600" dirty="0"/>
              <a:t>topic</a:t>
            </a:r>
            <a:r>
              <a:rPr lang="ko-KR" altLang="en-US" sz="1600" dirty="0"/>
              <a:t>의 정보를 알고 싶을 때 아래 코드를 이용하여 실행</a:t>
            </a:r>
            <a:r>
              <a:rPr lang="en-US" altLang="ko-KR" sz="1600" dirty="0"/>
              <a:t>, -t</a:t>
            </a:r>
            <a:r>
              <a:rPr lang="ko-KR" altLang="en-US" sz="1600" dirty="0"/>
              <a:t>를 사용할 경우 각 메시지의 형태도 함께 표시해준다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토픽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1F32AF4-8068-4467-9085-F51948EC6E0B}"/>
              </a:ext>
            </a:extLst>
          </p:cNvPr>
          <p:cNvSpPr/>
          <p:nvPr/>
        </p:nvSpPr>
        <p:spPr>
          <a:xfrm>
            <a:off x="1669003" y="2137621"/>
            <a:ext cx="9099611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topic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 -t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E9F19-66DE-45C2-BF34-934E930B3E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" t="70768" r="34521" b="8479"/>
          <a:stretch/>
        </p:blipFill>
        <p:spPr>
          <a:xfrm>
            <a:off x="2926672" y="2605890"/>
            <a:ext cx="6338656" cy="14232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C10484-8757-42E1-B463-EA234F9834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7" t="68868" r="16845" b="22718"/>
          <a:stretch/>
        </p:blipFill>
        <p:spPr>
          <a:xfrm>
            <a:off x="1214150" y="5038163"/>
            <a:ext cx="3968319" cy="5770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93CDB38-6D73-4DFC-A97B-36F8762960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3" t="76692" r="17349" b="2555"/>
          <a:stretch/>
        </p:blipFill>
        <p:spPr>
          <a:xfrm>
            <a:off x="7102135" y="5038163"/>
            <a:ext cx="3968319" cy="142326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8C569D9-E18B-48CB-9E97-B8E4BAF872C5}"/>
              </a:ext>
            </a:extLst>
          </p:cNvPr>
          <p:cNvSpPr/>
          <p:nvPr/>
        </p:nvSpPr>
        <p:spPr>
          <a:xfrm>
            <a:off x="1083078" y="4647968"/>
            <a:ext cx="4421078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topic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info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/turtle1/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cmd_vel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44EFED8-5463-477D-813E-F5CD3977AF4A}"/>
              </a:ext>
            </a:extLst>
          </p:cNvPr>
          <p:cNvSpPr/>
          <p:nvPr/>
        </p:nvSpPr>
        <p:spPr>
          <a:xfrm>
            <a:off x="6951218" y="4647968"/>
            <a:ext cx="4421078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topic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echo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/turtle1/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cmd_vel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599CD-E20B-4D79-9114-F2B5DBAE90EE}"/>
              </a:ext>
            </a:extLst>
          </p:cNvPr>
          <p:cNvSpPr txBox="1"/>
          <p:nvPr/>
        </p:nvSpPr>
        <p:spPr>
          <a:xfrm>
            <a:off x="1214150" y="4137849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토픽정보와 토픽 내용을 확인할 수 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925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176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서비스란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14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동기식 양방향 메시지 송수신 방식으로 서비스 요청을 하는 쪽을 </a:t>
            </a:r>
            <a:r>
              <a:rPr lang="en-US" altLang="ko-KR" sz="1600" dirty="0"/>
              <a:t>Service Client, </a:t>
            </a:r>
            <a:r>
              <a:rPr lang="ko-KR" altLang="en-US" sz="1600" dirty="0" err="1"/>
              <a:t>요청받은</a:t>
            </a:r>
            <a:r>
              <a:rPr lang="ko-KR" altLang="en-US" sz="1600" dirty="0"/>
              <a:t> 서비스를 수행한 후 서비스 응답</a:t>
            </a:r>
            <a:r>
              <a:rPr lang="en-US" altLang="ko-KR" sz="1600" dirty="0"/>
              <a:t>(Response)</a:t>
            </a:r>
            <a:r>
              <a:rPr lang="ko-KR" altLang="en-US" sz="1600" dirty="0"/>
              <a:t>하는 쪽을 </a:t>
            </a:r>
            <a:r>
              <a:rPr lang="en-US" altLang="ko-KR" sz="1600" dirty="0"/>
              <a:t>Service Server</a:t>
            </a:r>
            <a:r>
              <a:rPr lang="ko-KR" altLang="en-US" sz="1600" dirty="0" err="1"/>
              <a:t>라고한다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특정 요청을 하는 </a:t>
            </a:r>
            <a:r>
              <a:rPr lang="ko-KR" altLang="en-US" sz="1600" dirty="0" err="1"/>
              <a:t>크라이언트단과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요청받은</a:t>
            </a:r>
            <a:r>
              <a:rPr lang="ko-KR" altLang="en-US" sz="1600" dirty="0"/>
              <a:t> 일을 수행한 후에 결과값을 전달하는 서버 단과의 통신을 의미한다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하나의 서버에는 여러 클라이언트 노드가 서비스를 요청 할 수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서버는 동시에 여러 서비스를 수행할 수 없다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서비스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F27CCC-998E-45B3-88D0-BEE922FD8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346" y="3584330"/>
            <a:ext cx="5094026" cy="28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14885D0-12B9-419A-B285-CD25D21C5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699" y="3584330"/>
            <a:ext cx="5094025" cy="286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5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381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서비스 목록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형태 확인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15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목록 확인 명령어를 사용해 현재 실행 중인 노드들의 서비스 목록을 확인할 수 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특정 서비스의 형태가 궁금한 경우 </a:t>
            </a:r>
            <a:r>
              <a:rPr lang="en-US" altLang="ko-KR" sz="1600" dirty="0"/>
              <a:t>ros2 service type </a:t>
            </a:r>
            <a:r>
              <a:rPr lang="ko-KR" altLang="en-US" sz="1600" dirty="0"/>
              <a:t>명령어를 사용하면 볼 수 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BA1F82-D7A1-4886-9536-7B05ED14CB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" t="57558" r="26397" b="18944"/>
          <a:stretch/>
        </p:blipFill>
        <p:spPr>
          <a:xfrm>
            <a:off x="2542515" y="2605890"/>
            <a:ext cx="7106970" cy="16115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19DAA8-4D4C-44A7-96AD-F3754E7A2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t="80884" r="26351" b="8885"/>
          <a:stretch/>
        </p:blipFill>
        <p:spPr>
          <a:xfrm>
            <a:off x="2542515" y="5625592"/>
            <a:ext cx="7106970" cy="70164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59355E-3B2C-4478-AADC-BBE0D59BFA7C}"/>
              </a:ext>
            </a:extLst>
          </p:cNvPr>
          <p:cNvSpPr/>
          <p:nvPr/>
        </p:nvSpPr>
        <p:spPr>
          <a:xfrm>
            <a:off x="1756089" y="2137621"/>
            <a:ext cx="9099611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service type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4F1448D-6AD1-46A6-8B69-F62AC6392B37}"/>
              </a:ext>
            </a:extLst>
          </p:cNvPr>
          <p:cNvSpPr/>
          <p:nvPr/>
        </p:nvSpPr>
        <p:spPr>
          <a:xfrm>
            <a:off x="1756089" y="5092534"/>
            <a:ext cx="9099611" cy="359577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service find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1AF21-7B97-44AE-8683-DC96D9CDF130}"/>
              </a:ext>
            </a:extLst>
          </p:cNvPr>
          <p:cNvSpPr txBox="1"/>
          <p:nvPr/>
        </p:nvSpPr>
        <p:spPr>
          <a:xfrm>
            <a:off x="1214150" y="4497819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특정</a:t>
            </a:r>
            <a:r>
              <a:rPr lang="en-US" altLang="ko-KR" sz="1600" dirty="0"/>
              <a:t> </a:t>
            </a:r>
            <a:r>
              <a:rPr lang="ko-KR" altLang="en-US" sz="1600" dirty="0"/>
              <a:t>형태를 입력하면 해당 형태의 서비스를 사용하는 서비스명을 확인할 수 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16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토픽과 서비스 비교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16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토픽의 발행자</a:t>
            </a:r>
            <a:r>
              <a:rPr lang="en-US" altLang="ko-KR" sz="1600" dirty="0"/>
              <a:t>(Publisher)</a:t>
            </a:r>
            <a:r>
              <a:rPr lang="ko-KR" altLang="en-US" sz="1600" dirty="0"/>
              <a:t>같은 경우 여러 노드가 구독</a:t>
            </a:r>
            <a:r>
              <a:rPr lang="en-US" altLang="ko-KR" sz="1600" dirty="0"/>
              <a:t>(Subscriber)</a:t>
            </a:r>
            <a:r>
              <a:rPr lang="ko-KR" altLang="en-US" sz="1600" dirty="0"/>
              <a:t> 가능합니다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서비스 같은 경우 요청이 들어온 경우 그 요청자에게만 응답을 줍니다</a:t>
            </a:r>
            <a:r>
              <a:rPr lang="en-US" altLang="ko-KR" sz="1600" dirty="0"/>
              <a:t>. </a:t>
            </a:r>
            <a:r>
              <a:rPr lang="ko-KR" altLang="en-US" sz="1600" dirty="0"/>
              <a:t>즉 </a:t>
            </a:r>
            <a:r>
              <a:rPr lang="en-US" altLang="ko-KR" sz="1600" dirty="0"/>
              <a:t>1</a:t>
            </a:r>
            <a:r>
              <a:rPr lang="ko-KR" altLang="en-US" sz="1600" dirty="0"/>
              <a:t>대 </a:t>
            </a:r>
            <a:r>
              <a:rPr lang="en-US" altLang="ko-KR" sz="1600" dirty="0"/>
              <a:t>1</a:t>
            </a:r>
            <a:r>
              <a:rPr lang="ko-KR" altLang="en-US" sz="1600" dirty="0"/>
              <a:t>통신입니다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또</a:t>
            </a:r>
            <a:r>
              <a:rPr lang="en-US" altLang="ko-KR" sz="1600" dirty="0"/>
              <a:t>, </a:t>
            </a:r>
            <a:r>
              <a:rPr lang="ko-KR" altLang="en-US" sz="1600" dirty="0"/>
              <a:t>서비스 같은 경우 여러 응답을 처리할 수 없어</a:t>
            </a:r>
            <a:r>
              <a:rPr lang="en-US" altLang="ko-KR" sz="1600" dirty="0"/>
              <a:t>, </a:t>
            </a:r>
            <a:r>
              <a:rPr lang="ko-KR" altLang="en-US" sz="1600" dirty="0"/>
              <a:t>현재 작업중인 응답이 끝날 때까지 다른 응답이 </a:t>
            </a:r>
            <a:r>
              <a:rPr lang="ko-KR" altLang="en-US" sz="1600" dirty="0" err="1"/>
              <a:t>기다려야된다는</a:t>
            </a:r>
            <a:r>
              <a:rPr lang="ko-KR" altLang="en-US" sz="1600" dirty="0"/>
              <a:t> 단점이 있습니다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토픽 같은 경우 지속적으로 발행을 하는 반면</a:t>
            </a:r>
            <a:r>
              <a:rPr lang="en-US" altLang="ko-KR" sz="1600" dirty="0"/>
              <a:t>, </a:t>
            </a:r>
            <a:r>
              <a:rPr lang="ko-KR" altLang="en-US" sz="1600" dirty="0"/>
              <a:t>서비스 같은 경우 </a:t>
            </a:r>
            <a:r>
              <a:rPr lang="en-US" altLang="ko-KR" sz="1600" dirty="0"/>
              <a:t>1</a:t>
            </a:r>
            <a:r>
              <a:rPr lang="ko-KR" altLang="en-US" sz="1600" dirty="0"/>
              <a:t>회성에 가깝습니다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  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서비스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8C428-466F-4FAD-8673-24D11A2C52CD}"/>
              </a:ext>
            </a:extLst>
          </p:cNvPr>
          <p:cNvSpPr txBox="1"/>
          <p:nvPr/>
        </p:nvSpPr>
        <p:spPr>
          <a:xfrm>
            <a:off x="1214150" y="3904669"/>
            <a:ext cx="10566518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사용하는 경우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분명한 요청의 주체가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빠르게 동작이 완료되는 경우 </a:t>
            </a:r>
            <a:r>
              <a:rPr lang="en-US" altLang="ko-KR" sz="1600" dirty="0"/>
              <a:t>: </a:t>
            </a:r>
            <a:r>
              <a:rPr lang="ko-KR" altLang="en-US" sz="1600" dirty="0"/>
              <a:t>서비스 사용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불특정한 노드가 구독자가 되어</a:t>
            </a:r>
            <a:r>
              <a:rPr lang="en-US" altLang="ko-KR" sz="1600" dirty="0"/>
              <a:t>, </a:t>
            </a:r>
            <a:r>
              <a:rPr lang="ko-KR" altLang="en-US" sz="1600" dirty="0"/>
              <a:t>지속적으로 데이터의 송수신이 일어나는 경우 </a:t>
            </a:r>
            <a:r>
              <a:rPr lang="en-US" altLang="ko-KR" sz="1600" dirty="0"/>
              <a:t>: </a:t>
            </a:r>
            <a:r>
              <a:rPr lang="ko-KR" altLang="en-US" sz="1600" dirty="0"/>
              <a:t>토픽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4197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A531D5-559D-486C-BAC7-E634461D957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KoPub돋움체 Light" panose="02020603020101020101" pitchFamily="18" charset="-127"/>
                <a:cs typeface="Times New Roman" panose="02020603050405020304" pitchFamily="18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08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448664" y="826265"/>
            <a:ext cx="2074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 </a:t>
            </a:r>
            <a:r>
              <a:rPr lang="en-US" altLang="ko-KR" sz="3200" b="1" dirty="0"/>
              <a:t>Contents</a:t>
            </a:r>
            <a:endParaRPr lang="ko-KR" altLang="en-US" sz="3200" b="1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2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E8CA6FDC-D93E-4969-97EA-5AFC4AAA03F3}"/>
              </a:ext>
            </a:extLst>
          </p:cNvPr>
          <p:cNvSpPr txBox="1">
            <a:spLocks/>
          </p:cNvSpPr>
          <p:nvPr/>
        </p:nvSpPr>
        <p:spPr>
          <a:xfrm>
            <a:off x="1103789" y="1485744"/>
            <a:ext cx="9984422" cy="3716571"/>
          </a:xfrm>
          <a:prstGeom prst="rect">
            <a:avLst/>
          </a:prstGeom>
        </p:spPr>
        <p:txBody>
          <a:bodyPr numCol="2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altLang="ko-KR" sz="2000" b="1" dirty="0">
                <a:latin typeface="+mn-ea"/>
              </a:rPr>
              <a:t>9</a:t>
            </a:r>
            <a:r>
              <a:rPr lang="ko-KR" altLang="en-US" sz="2000" b="1" dirty="0">
                <a:latin typeface="+mn-ea"/>
              </a:rPr>
              <a:t>장 </a:t>
            </a:r>
            <a:r>
              <a:rPr lang="en-US" altLang="ko-KR" sz="2000" b="1" dirty="0">
                <a:latin typeface="+mn-ea"/>
              </a:rPr>
              <a:t>: </a:t>
            </a:r>
            <a:r>
              <a:rPr lang="ko-KR" altLang="en-US" sz="2000" b="1" dirty="0">
                <a:latin typeface="+mn-ea"/>
              </a:rPr>
              <a:t>패키지 설치와 노드 실행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en-US" altLang="ko-KR" sz="1400" dirty="0" err="1">
                <a:latin typeface="+mn-ea"/>
              </a:rPr>
              <a:t>Turtlesim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설명 및 패키지 설치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en-US" altLang="ko-KR" sz="1400" dirty="0" err="1">
                <a:latin typeface="+mn-ea"/>
              </a:rPr>
              <a:t>Turtlesim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패키지와 노드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en-US" altLang="ko-KR" sz="1400" dirty="0" err="1">
                <a:latin typeface="+mn-ea"/>
              </a:rPr>
              <a:t>Turtlesim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노드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토픽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서비스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액션</a:t>
            </a:r>
            <a:endParaRPr lang="en-US" altLang="ko-KR" sz="1800" dirty="0">
              <a:latin typeface="+mn-ea"/>
            </a:endParaRPr>
          </a:p>
          <a:p>
            <a:pPr marL="571500" indent="-57150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altLang="ko-KR" sz="2000" b="1" spc="-150" dirty="0">
                <a:latin typeface="+mn-ea"/>
              </a:rPr>
              <a:t>10</a:t>
            </a:r>
            <a:r>
              <a:rPr lang="ko-KR" altLang="en-US" sz="2000" b="1" spc="-150" dirty="0">
                <a:latin typeface="+mn-ea"/>
              </a:rPr>
              <a:t>장 </a:t>
            </a:r>
            <a:r>
              <a:rPr lang="en-US" altLang="ko-KR" sz="2000" b="1" spc="-150" dirty="0">
                <a:latin typeface="+mn-ea"/>
              </a:rPr>
              <a:t>: ROS 2 </a:t>
            </a:r>
            <a:r>
              <a:rPr lang="ko-KR" altLang="en-US" sz="2000" b="1" spc="-150" dirty="0">
                <a:latin typeface="+mn-ea"/>
              </a:rPr>
              <a:t>노드와 데이터 통신</a:t>
            </a:r>
            <a:endParaRPr lang="en-US" altLang="ko-KR" sz="2000" b="1" spc="-15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노드</a:t>
            </a:r>
            <a:r>
              <a:rPr lang="en-US" altLang="ko-KR" sz="1400" dirty="0">
                <a:latin typeface="+mn-ea"/>
              </a:rPr>
              <a:t>(Node)</a:t>
            </a:r>
            <a:r>
              <a:rPr lang="ko-KR" altLang="en-US" sz="1400" dirty="0">
                <a:latin typeface="+mn-ea"/>
              </a:rPr>
              <a:t>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노드</a:t>
            </a:r>
            <a:r>
              <a:rPr lang="en-US" altLang="ko-KR" sz="1400" dirty="0">
                <a:latin typeface="+mn-ea"/>
              </a:rPr>
              <a:t>(Node) </a:t>
            </a:r>
            <a:r>
              <a:rPr lang="ko-KR" altLang="en-US" sz="1400" dirty="0">
                <a:latin typeface="+mn-ea"/>
              </a:rPr>
              <a:t>실행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노드 목록 및 정보</a:t>
            </a:r>
            <a:endParaRPr lang="en-US" altLang="ko-KR" sz="1400" dirty="0">
              <a:latin typeface="+mn-ea"/>
            </a:endParaRPr>
          </a:p>
          <a:p>
            <a:pPr marL="571500" indent="-57150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altLang="ko-KR" sz="2000" b="1" dirty="0">
                <a:latin typeface="+mn-ea"/>
              </a:rPr>
              <a:t>11</a:t>
            </a:r>
            <a:r>
              <a:rPr lang="ko-KR" altLang="en-US" sz="2000" b="1" dirty="0">
                <a:latin typeface="+mn-ea"/>
              </a:rPr>
              <a:t>장 </a:t>
            </a:r>
            <a:r>
              <a:rPr lang="en-US" altLang="ko-KR" sz="2000" b="1" dirty="0">
                <a:latin typeface="+mn-ea"/>
              </a:rPr>
              <a:t>: ROS 2 </a:t>
            </a:r>
            <a:r>
              <a:rPr lang="ko-KR" altLang="en-US" sz="2000" b="1" dirty="0">
                <a:latin typeface="+mn-ea"/>
              </a:rPr>
              <a:t>토픽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토픽이란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토픽 목록 확인</a:t>
            </a:r>
            <a:endParaRPr lang="en-US" altLang="ko-KR" sz="1400" dirty="0">
              <a:latin typeface="+mn-ea"/>
            </a:endParaRPr>
          </a:p>
          <a:p>
            <a:pPr marL="571500" indent="-571500">
              <a:lnSpc>
                <a:spcPct val="150000"/>
              </a:lnSpc>
              <a:buClr>
                <a:schemeClr val="bg2">
                  <a:lumMod val="50000"/>
                </a:schemeClr>
              </a:buClr>
              <a:buFont typeface="+mj-lt"/>
              <a:buAutoNum type="romanUcPeriod"/>
            </a:pPr>
            <a:r>
              <a:rPr lang="en-US" altLang="ko-KR" sz="2000" b="1" dirty="0">
                <a:latin typeface="+mn-ea"/>
              </a:rPr>
              <a:t>12</a:t>
            </a:r>
            <a:r>
              <a:rPr lang="ko-KR" altLang="en-US" sz="2000" b="1" dirty="0">
                <a:latin typeface="+mn-ea"/>
              </a:rPr>
              <a:t>장 </a:t>
            </a:r>
            <a:r>
              <a:rPr lang="en-US" altLang="ko-KR" sz="2000" b="1" dirty="0">
                <a:latin typeface="+mn-ea"/>
              </a:rPr>
              <a:t>: ROS 2 </a:t>
            </a:r>
            <a:r>
              <a:rPr lang="ko-KR" altLang="en-US" sz="2000" b="1" dirty="0">
                <a:latin typeface="+mn-ea"/>
              </a:rPr>
              <a:t>서비스</a:t>
            </a:r>
            <a:endParaRPr lang="en-US" altLang="ko-KR" sz="2000" b="1" spc="-15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서비스</a:t>
            </a:r>
            <a:r>
              <a:rPr lang="en-US" altLang="ko-KR" sz="1400" dirty="0">
                <a:latin typeface="+mn-ea"/>
              </a:rPr>
              <a:t>(Service)</a:t>
            </a:r>
            <a:r>
              <a:rPr lang="ko-KR" altLang="en-US" sz="1400" dirty="0">
                <a:latin typeface="+mn-ea"/>
              </a:rPr>
              <a:t>란</a:t>
            </a:r>
            <a:r>
              <a:rPr lang="en-US" altLang="ko-KR" sz="1400" dirty="0">
                <a:latin typeface="+mn-ea"/>
              </a:rPr>
              <a:t>?</a:t>
            </a: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서비스 목록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형태 확인</a:t>
            </a:r>
            <a:endParaRPr lang="en-US" altLang="ko-KR" sz="1400" dirty="0">
              <a:latin typeface="+mn-ea"/>
            </a:endParaRPr>
          </a:p>
          <a:p>
            <a:pPr lvl="1">
              <a:lnSpc>
                <a:spcPct val="150000"/>
              </a:lnSpc>
              <a:buClr>
                <a:schemeClr val="bg2">
                  <a:lumMod val="50000"/>
                </a:schemeClr>
              </a:buClr>
            </a:pPr>
            <a:r>
              <a:rPr lang="ko-KR" altLang="en-US" sz="1400" dirty="0">
                <a:latin typeface="+mn-ea"/>
              </a:rPr>
              <a:t>토픽과 서비스 비교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0272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4161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설명 및 패키지 설치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3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286352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Turtlesim</a:t>
            </a:r>
            <a:r>
              <a:rPr lang="en-US" altLang="ko-KR" sz="1600" dirty="0"/>
              <a:t> </a:t>
            </a:r>
            <a:r>
              <a:rPr lang="ko-KR" altLang="en-US" sz="1600" dirty="0"/>
              <a:t>이란</a:t>
            </a:r>
            <a:r>
              <a:rPr lang="en-US" altLang="ko-KR" sz="1600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sz="1600" dirty="0"/>
              <a:t>   ROS</a:t>
            </a:r>
            <a:r>
              <a:rPr lang="ko-KR" altLang="en-US" sz="1600" dirty="0"/>
              <a:t>에서 제공하는 가장 기본적인 테스트 툴이다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Turtlesim</a:t>
            </a:r>
            <a:r>
              <a:rPr lang="ko-KR" altLang="en-US" sz="1600" dirty="0"/>
              <a:t>을 실행시키면 </a:t>
            </a:r>
            <a:r>
              <a:rPr lang="en-US" altLang="ko-KR" sz="1600" dirty="0"/>
              <a:t>2</a:t>
            </a:r>
            <a:r>
              <a:rPr lang="ko-KR" altLang="en-US" sz="1600" dirty="0"/>
              <a:t>차원 캔버스에 거북이가 나타나고</a:t>
            </a:r>
            <a:r>
              <a:rPr lang="en-US" altLang="ko-KR" sz="1600" dirty="0"/>
              <a:t>, </a:t>
            </a:r>
            <a:r>
              <a:rPr lang="ko-KR" altLang="en-US" sz="1600" dirty="0"/>
              <a:t>키보드를 이용하여 거북이를 움직이거나</a:t>
            </a:r>
            <a:r>
              <a:rPr lang="en-US" altLang="ko-KR" sz="1600" dirty="0"/>
              <a:t> </a:t>
            </a:r>
            <a:r>
              <a:rPr lang="ko-KR" altLang="en-US" sz="1600" dirty="0"/>
              <a:t>프로그램을 통해 동작 시킬 수 있다</a:t>
            </a:r>
            <a:r>
              <a:rPr lang="en-US" altLang="ko-KR" sz="1600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Turtlesim</a:t>
            </a:r>
            <a:r>
              <a:rPr lang="en-US" altLang="ko-KR" sz="1600" dirty="0"/>
              <a:t> </a:t>
            </a:r>
            <a:r>
              <a:rPr lang="ko-KR" altLang="en-US" sz="1600" dirty="0"/>
              <a:t>설치 명령어</a:t>
            </a:r>
            <a:endParaRPr lang="en-US" altLang="ko-KR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9B32A5-630C-4CB0-86CD-413F53AB6C98}"/>
              </a:ext>
            </a:extLst>
          </p:cNvPr>
          <p:cNvSpPr/>
          <p:nvPr/>
        </p:nvSpPr>
        <p:spPr>
          <a:xfrm>
            <a:off x="1411550" y="3595473"/>
            <a:ext cx="10088952" cy="852256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apt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sudo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apt install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ros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-foxy-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852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46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패키지와 노드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4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286352" cy="164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노드</a:t>
            </a:r>
            <a:r>
              <a:rPr lang="en-US" altLang="ko-KR" sz="1600" dirty="0"/>
              <a:t>(Node) :</a:t>
            </a:r>
            <a:r>
              <a:rPr lang="ko-KR" altLang="en-US" sz="1600" dirty="0"/>
              <a:t> 최소 단위의 실행 가능한 프로세스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패키지</a:t>
            </a:r>
            <a:r>
              <a:rPr lang="en-US" altLang="ko-KR" sz="1600" dirty="0"/>
              <a:t>(Package) : </a:t>
            </a:r>
            <a:r>
              <a:rPr lang="ko-KR" altLang="en-US" sz="1600" dirty="0"/>
              <a:t>하나 이상의 노드 또는 노드 실행을 위한 정보 등을 묶어 놓은 것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파일 관점에서는 라이브러리</a:t>
            </a:r>
            <a:r>
              <a:rPr lang="en-US" altLang="ko-KR" sz="1600" dirty="0"/>
              <a:t>, </a:t>
            </a:r>
            <a:r>
              <a:rPr lang="ko-KR" altLang="en-US" sz="1600" dirty="0"/>
              <a:t>파일 등을 모아둔 폴더</a:t>
            </a:r>
            <a:endParaRPr lang="en-US" altLang="ko-KR" sz="1600" dirty="0"/>
          </a:p>
          <a:p>
            <a:r>
              <a:rPr lang="en-US" altLang="ko-KR" sz="1600" dirty="0"/>
              <a:t>   - </a:t>
            </a:r>
            <a:r>
              <a:rPr lang="ko-KR" altLang="en-US" sz="1600" dirty="0"/>
              <a:t>기능 관점에서는 시뮬레이션</a:t>
            </a:r>
            <a:r>
              <a:rPr lang="en-US" altLang="ko-KR" sz="1600" dirty="0"/>
              <a:t>, </a:t>
            </a:r>
            <a:r>
              <a:rPr lang="ko-KR" altLang="en-US" sz="1600" dirty="0"/>
              <a:t>하드웨어 관련</a:t>
            </a:r>
            <a:r>
              <a:rPr lang="en-US" altLang="ko-KR" sz="1600" dirty="0"/>
              <a:t>, </a:t>
            </a:r>
            <a:r>
              <a:rPr lang="ko-KR" altLang="en-US" sz="1600" dirty="0"/>
              <a:t>모델링</a:t>
            </a:r>
            <a:r>
              <a:rPr lang="en-US" altLang="ko-KR" sz="1600" dirty="0"/>
              <a:t>, </a:t>
            </a:r>
            <a:r>
              <a:rPr lang="ko-KR" altLang="en-US" sz="1600" dirty="0"/>
              <a:t>원격 조종 등으로 분리시킨 모듈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Ros</a:t>
            </a:r>
            <a:r>
              <a:rPr lang="ko-KR" altLang="en-US" sz="1600" dirty="0"/>
              <a:t> </a:t>
            </a:r>
            <a:r>
              <a:rPr lang="en-US" altLang="ko-KR" sz="1600" dirty="0"/>
              <a:t>2</a:t>
            </a:r>
            <a:r>
              <a:rPr lang="ko-KR" altLang="en-US" sz="1600" dirty="0"/>
              <a:t> 설치 패키지 확인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9B32A5-630C-4CB0-86CD-413F53AB6C98}"/>
              </a:ext>
            </a:extLst>
          </p:cNvPr>
          <p:cNvSpPr/>
          <p:nvPr/>
        </p:nvSpPr>
        <p:spPr>
          <a:xfrm>
            <a:off x="1411550" y="2847855"/>
            <a:ext cx="10088952" cy="487744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pkg 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C7F744-3076-4440-A435-BEE8D095D0CD}"/>
              </a:ext>
            </a:extLst>
          </p:cNvPr>
          <p:cNvGrpSpPr/>
          <p:nvPr/>
        </p:nvGrpSpPr>
        <p:grpSpPr>
          <a:xfrm>
            <a:off x="333570" y="3402366"/>
            <a:ext cx="11524859" cy="3053654"/>
            <a:chOff x="991046" y="3672872"/>
            <a:chExt cx="10604457" cy="280978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EE80E0B-CE4A-4B63-B1AA-9C75CD040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6754" y="3672872"/>
              <a:ext cx="1875848" cy="280978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F8A6A6-7223-4874-8007-445F06F97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46" y="3672872"/>
              <a:ext cx="1756114" cy="2809782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1B45F05-77CC-4245-B932-E916B690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196" y="3672872"/>
              <a:ext cx="1541406" cy="280978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C752AE3-1008-4498-BED3-B4645BA3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3196" y="3672872"/>
              <a:ext cx="1497862" cy="280978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6A8ED1B-B017-4F62-8DD8-94B33D3EE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652" y="3672872"/>
              <a:ext cx="1522252" cy="280978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D6B7F7A-CB7E-4C54-B7E0-AAC9A96AE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499" y="3672872"/>
              <a:ext cx="1663004" cy="2809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48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46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패키지와 노드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5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247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Turtlesim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포함된 노드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en-US" altLang="ko-KR" sz="1600" dirty="0" err="1"/>
              <a:t>draw_square</a:t>
            </a:r>
            <a:r>
              <a:rPr lang="en-US" altLang="ko-KR" sz="1600" dirty="0"/>
              <a:t> : </a:t>
            </a:r>
            <a:r>
              <a:rPr lang="ko-KR" altLang="en-US" sz="1600" dirty="0"/>
              <a:t>사각형 모양으로 </a:t>
            </a:r>
            <a:r>
              <a:rPr lang="en-US" altLang="ko-KR" sz="1600" dirty="0"/>
              <a:t>turtle</a:t>
            </a:r>
            <a:r>
              <a:rPr lang="ko-KR" altLang="en-US" sz="1600" dirty="0"/>
              <a:t>을 움직이게 하는 노드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mimic : </a:t>
            </a:r>
            <a:r>
              <a:rPr lang="ko-KR" altLang="en-US" sz="1600" dirty="0"/>
              <a:t>유저가 지정한 토픽으로 동일 움직임의 </a:t>
            </a:r>
            <a:r>
              <a:rPr lang="en-US" altLang="ko-KR" sz="1600" dirty="0" err="1"/>
              <a:t>turtlesim_node</a:t>
            </a:r>
            <a:r>
              <a:rPr lang="ko-KR" altLang="en-US" sz="1600" dirty="0"/>
              <a:t>를 복수 개 실행시킬 수 있는 노드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en-US" altLang="ko-KR" sz="1600" dirty="0" err="1"/>
              <a:t>turtle_teleop_key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turtlesim_node</a:t>
            </a:r>
            <a:r>
              <a:rPr lang="ko-KR" altLang="en-US" sz="1600" dirty="0"/>
              <a:t>를 움직이게 하는 속도 값을 </a:t>
            </a:r>
            <a:r>
              <a:rPr lang="ko-KR" altLang="en-US" sz="1600" dirty="0" err="1"/>
              <a:t>퍼블리시</a:t>
            </a:r>
            <a:r>
              <a:rPr lang="ko-KR" altLang="en-US" sz="1600" dirty="0"/>
              <a:t> 하는 노드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en-US" altLang="ko-KR" sz="1600" dirty="0" err="1"/>
              <a:t>turtlesim_node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turtle_teleop_key</a:t>
            </a:r>
            <a:r>
              <a:rPr lang="ko-KR" altLang="en-US" sz="1600" dirty="0"/>
              <a:t>로 부터 속도 값을 토픽으로 받아 움직이게 하는 간단한 </a:t>
            </a:r>
            <a:r>
              <a:rPr lang="en-US" altLang="ko-KR" sz="1600" dirty="0"/>
              <a:t>2D </a:t>
            </a:r>
            <a:r>
              <a:rPr lang="ko-KR" altLang="en-US" sz="1600" dirty="0"/>
              <a:t>시뮬레이터 노드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0E5491-7C2A-4AA8-9668-697D512C9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72" y="4444320"/>
            <a:ext cx="8777056" cy="1786758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B6756E-6E5C-4235-BFA8-4933036A8649}"/>
              </a:ext>
            </a:extLst>
          </p:cNvPr>
          <p:cNvSpPr/>
          <p:nvPr/>
        </p:nvSpPr>
        <p:spPr>
          <a:xfrm>
            <a:off x="1411550" y="3734776"/>
            <a:ext cx="10088952" cy="487744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pkg executables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04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46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패키지와 노드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6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Turtlesim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패키지의 노드 실행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B6756E-6E5C-4235-BFA8-4933036A8649}"/>
              </a:ext>
            </a:extLst>
          </p:cNvPr>
          <p:cNvSpPr/>
          <p:nvPr/>
        </p:nvSpPr>
        <p:spPr>
          <a:xfrm>
            <a:off x="1411550" y="1625703"/>
            <a:ext cx="10088952" cy="931066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run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turtlesim_node</a:t>
            </a:r>
            <a:endParaRPr lang="en-US" altLang="ko-KR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run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turtlesim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turtle_teleop_key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D4D2-DB9A-42BD-BE3F-94365B243C63}"/>
              </a:ext>
            </a:extLst>
          </p:cNvPr>
          <p:cNvSpPr txBox="1"/>
          <p:nvPr/>
        </p:nvSpPr>
        <p:spPr>
          <a:xfrm>
            <a:off x="1214150" y="5749797"/>
            <a:ext cx="1028635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눌려진 키보드의 키 값에 해당되는 병진 속도</a:t>
            </a:r>
            <a:r>
              <a:rPr lang="en-US" altLang="ko-KR" sz="1400" dirty="0"/>
              <a:t>(Linear velocity)</a:t>
            </a:r>
            <a:r>
              <a:rPr lang="ko-KR" altLang="en-US" sz="1400" dirty="0"/>
              <a:t>와 회전 속도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Augular</a:t>
            </a:r>
            <a:r>
              <a:rPr lang="en-US" altLang="ko-KR" sz="1400" dirty="0"/>
              <a:t> velocity)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geometry_megs</a:t>
            </a:r>
            <a:r>
              <a:rPr lang="en-US" altLang="ko-KR" sz="1400" dirty="0"/>
              <a:t> </a:t>
            </a:r>
            <a:r>
              <a:rPr lang="ko-KR" altLang="en-US" sz="1400" dirty="0"/>
              <a:t>패키지의 </a:t>
            </a:r>
            <a:r>
              <a:rPr lang="en-US" altLang="ko-KR" sz="1400" dirty="0"/>
              <a:t>Twist </a:t>
            </a:r>
            <a:r>
              <a:rPr lang="ko-KR" altLang="en-US" sz="1400" dirty="0"/>
              <a:t>메시지 형태로 통신한다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내 동영상">
            <a:hlinkClick r:id="" action="ppaction://media"/>
            <a:extLst>
              <a:ext uri="{FF2B5EF4-FFF2-40B4-BE49-F238E27FC236}">
                <a16:creationId xmlns:a16="http://schemas.microsoft.com/office/drawing/2014/main" id="{C9D3ED7F-134E-4ACF-92C8-C6E18FA3B0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50961" y="2603424"/>
            <a:ext cx="5690078" cy="32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8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46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패키지와 노드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7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현재 어떠한 노드</a:t>
            </a:r>
            <a:r>
              <a:rPr lang="en-US" altLang="ko-KR" sz="1600" dirty="0"/>
              <a:t>, </a:t>
            </a:r>
            <a:r>
              <a:rPr lang="ko-KR" altLang="en-US" sz="1600" dirty="0"/>
              <a:t>토픽</a:t>
            </a:r>
            <a:r>
              <a:rPr lang="en-US" altLang="ko-KR" sz="1600" dirty="0"/>
              <a:t>, </a:t>
            </a:r>
            <a:r>
              <a:rPr lang="ko-KR" altLang="en-US" sz="1600" dirty="0"/>
              <a:t>서비스</a:t>
            </a:r>
            <a:r>
              <a:rPr lang="en-US" altLang="ko-KR" sz="1600" dirty="0"/>
              <a:t>, </a:t>
            </a:r>
            <a:r>
              <a:rPr lang="ko-KR" altLang="en-US" sz="1600" dirty="0"/>
              <a:t>액션 들이 실행되고 있는지 확인 할 수 있다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B6756E-6E5C-4235-BFA8-4933036A8649}"/>
              </a:ext>
            </a:extLst>
          </p:cNvPr>
          <p:cNvSpPr/>
          <p:nvPr/>
        </p:nvSpPr>
        <p:spPr>
          <a:xfrm>
            <a:off x="1411549" y="1654856"/>
            <a:ext cx="1997475" cy="383175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node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7D4D2-DB9A-42BD-BE3F-94365B243C63}"/>
              </a:ext>
            </a:extLst>
          </p:cNvPr>
          <p:cNvSpPr txBox="1"/>
          <p:nvPr/>
        </p:nvSpPr>
        <p:spPr>
          <a:xfrm>
            <a:off x="1214150" y="5749797"/>
            <a:ext cx="10286352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눌려진 키보드의 키 값에 해당되는 병진 속도</a:t>
            </a:r>
            <a:r>
              <a:rPr lang="en-US" altLang="ko-KR" sz="1400" dirty="0"/>
              <a:t>(Linear velocity)</a:t>
            </a:r>
            <a:r>
              <a:rPr lang="ko-KR" altLang="en-US" sz="1400" dirty="0"/>
              <a:t>와 회전 속도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Augular</a:t>
            </a:r>
            <a:r>
              <a:rPr lang="en-US" altLang="ko-KR" sz="1400" dirty="0"/>
              <a:t> velocity)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geometry_megs</a:t>
            </a:r>
            <a:r>
              <a:rPr lang="en-US" altLang="ko-KR" sz="1400" dirty="0"/>
              <a:t> </a:t>
            </a:r>
            <a:r>
              <a:rPr lang="ko-KR" altLang="en-US" sz="1400" dirty="0"/>
              <a:t>패키지의 </a:t>
            </a:r>
            <a:r>
              <a:rPr lang="en-US" altLang="ko-KR" sz="1400" dirty="0"/>
              <a:t>Twist </a:t>
            </a:r>
            <a:r>
              <a:rPr lang="ko-KR" altLang="en-US" sz="1400" dirty="0"/>
              <a:t>메시지 형태로 통신한다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186360-D732-4072-B98D-C4794D2AB46F}"/>
              </a:ext>
            </a:extLst>
          </p:cNvPr>
          <p:cNvSpPr/>
          <p:nvPr/>
        </p:nvSpPr>
        <p:spPr>
          <a:xfrm>
            <a:off x="1411549" y="3069024"/>
            <a:ext cx="1997475" cy="383175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topic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12367CF-1E71-4E95-ADEC-95DE31026F65}"/>
              </a:ext>
            </a:extLst>
          </p:cNvPr>
          <p:cNvSpPr/>
          <p:nvPr/>
        </p:nvSpPr>
        <p:spPr>
          <a:xfrm>
            <a:off x="6497409" y="1654856"/>
            <a:ext cx="1997475" cy="383175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service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126C76F-3D24-4EBA-9E13-31D070E7A319}"/>
              </a:ext>
            </a:extLst>
          </p:cNvPr>
          <p:cNvSpPr/>
          <p:nvPr/>
        </p:nvSpPr>
        <p:spPr>
          <a:xfrm>
            <a:off x="1408228" y="4792260"/>
            <a:ext cx="1997475" cy="383175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ros2 action</a:t>
            </a:r>
            <a:r>
              <a:rPr lang="ko-KR" altLang="en-US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EAAEB-DBEA-44FC-A14E-41E2CA55EB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84431" r="50497" b="5405"/>
          <a:stretch/>
        </p:blipFill>
        <p:spPr>
          <a:xfrm>
            <a:off x="1523639" y="5223143"/>
            <a:ext cx="3770770" cy="5586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464691-C8C7-4DBF-BE0D-529591DFA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16752" r="47190" b="15566"/>
          <a:stretch/>
        </p:blipFill>
        <p:spPr>
          <a:xfrm>
            <a:off x="6612819" y="2065740"/>
            <a:ext cx="4069978" cy="37485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AE22D1-BFAA-4A1B-84C7-4AE270D2B0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12945" r="53968" b="76457"/>
          <a:stretch/>
        </p:blipFill>
        <p:spPr>
          <a:xfrm>
            <a:off x="1509203" y="2069498"/>
            <a:ext cx="3595457" cy="5965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64E402D-4A38-4EC5-B0AE-628B31E166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" t="23518" r="53219" b="56375"/>
          <a:stretch/>
        </p:blipFill>
        <p:spPr>
          <a:xfrm>
            <a:off x="1509203" y="3473592"/>
            <a:ext cx="3275861" cy="10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8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3468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</a:t>
            </a:r>
            <a:r>
              <a:rPr lang="en-US" altLang="ko-KR" sz="2000" b="1" dirty="0" err="1"/>
              <a:t>Turtlesim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패키지와 노드</a:t>
            </a:r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8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99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Rqt_graph</a:t>
            </a:r>
            <a:r>
              <a:rPr lang="ko-KR" altLang="en-US" sz="1600" dirty="0"/>
              <a:t>로 보는 노드와 토픽의 그래프 뷰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동그라미 </a:t>
            </a:r>
            <a:r>
              <a:rPr lang="en-US" altLang="ko-KR" sz="1600" dirty="0"/>
              <a:t>: </a:t>
            </a:r>
            <a:r>
              <a:rPr lang="ko-KR" altLang="en-US" sz="1600" dirty="0"/>
              <a:t>노드                          </a:t>
            </a:r>
            <a:r>
              <a:rPr lang="en-US" altLang="ko-KR" sz="1600" dirty="0"/>
              <a:t>- </a:t>
            </a:r>
            <a:r>
              <a:rPr lang="ko-KR" altLang="en-US" sz="1600" dirty="0"/>
              <a:t>네모 </a:t>
            </a:r>
            <a:r>
              <a:rPr lang="en-US" altLang="ko-KR" sz="1600" dirty="0"/>
              <a:t>: </a:t>
            </a:r>
            <a:r>
              <a:rPr lang="ko-KR" altLang="en-US" sz="1600" dirty="0"/>
              <a:t>토픽 또는 액션               </a:t>
            </a:r>
            <a:r>
              <a:rPr lang="en-US" altLang="ko-KR" sz="1600" dirty="0"/>
              <a:t>- </a:t>
            </a:r>
            <a:r>
              <a:rPr lang="ko-KR" altLang="en-US" sz="1600" dirty="0"/>
              <a:t>화살표 </a:t>
            </a:r>
            <a:r>
              <a:rPr lang="en-US" altLang="ko-KR" sz="1600" dirty="0"/>
              <a:t>: </a:t>
            </a:r>
            <a:r>
              <a:rPr lang="ko-KR" altLang="en-US" sz="1600" dirty="0"/>
              <a:t>메시지의 방향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</a:t>
            </a:r>
            <a:r>
              <a:rPr lang="en-US" altLang="ko-KR" dirty="0"/>
              <a:t>: </a:t>
            </a:r>
            <a:r>
              <a:rPr lang="ko-KR" altLang="en-US" dirty="0"/>
              <a:t>패키지 설치와 노드 실행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AB6756E-6E5C-4235-BFA8-4933036A8649}"/>
              </a:ext>
            </a:extLst>
          </p:cNvPr>
          <p:cNvSpPr/>
          <p:nvPr/>
        </p:nvSpPr>
        <p:spPr>
          <a:xfrm>
            <a:off x="1411550" y="2165705"/>
            <a:ext cx="10088952" cy="383175"/>
          </a:xfrm>
          <a:prstGeom prst="roundRect">
            <a:avLst>
              <a:gd name="adj" fmla="val 9292"/>
            </a:avLst>
          </a:prstGeom>
          <a:solidFill>
            <a:schemeClr val="bg2">
              <a:lumMod val="9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$ </a:t>
            </a:r>
            <a:r>
              <a:rPr lang="en-US" altLang="ko-KR" sz="1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rqt_graph</a:t>
            </a:r>
            <a:endParaRPr lang="ko-KR" altLang="en-US" sz="1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6CC4C1-B525-4344-9F34-C80174CAB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13" y="2548880"/>
            <a:ext cx="7643574" cy="40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5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666B52-0968-4352-9F42-ABBFC6695B0D}"/>
              </a:ext>
            </a:extLst>
          </p:cNvPr>
          <p:cNvSpPr txBox="1"/>
          <p:nvPr/>
        </p:nvSpPr>
        <p:spPr>
          <a:xfrm>
            <a:off x="547816" y="713885"/>
            <a:ext cx="2443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 ▶ 노드</a:t>
            </a:r>
            <a:r>
              <a:rPr lang="en-US" altLang="ko-KR" sz="2000" b="1" dirty="0"/>
              <a:t>(Node) </a:t>
            </a:r>
            <a:r>
              <a:rPr lang="ko-KR" altLang="en-US" sz="2000" b="1" dirty="0"/>
              <a:t>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6" name="슬라이드 번호 개체 틀 4">
            <a:extLst>
              <a:ext uri="{FF2B5EF4-FFF2-40B4-BE49-F238E27FC236}">
                <a16:creationId xmlns:a16="http://schemas.microsoft.com/office/drawing/2014/main" id="{C19CF446-33E0-45F5-B4FD-CD7A62EFEBF3}"/>
              </a:ext>
            </a:extLst>
          </p:cNvPr>
          <p:cNvSpPr txBox="1">
            <a:spLocks/>
          </p:cNvSpPr>
          <p:nvPr/>
        </p:nvSpPr>
        <p:spPr>
          <a:xfrm>
            <a:off x="7910384" y="303866"/>
            <a:ext cx="3733800" cy="305449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CA531D5-559D-486C-BAC7-E634461D9572}" type="slidenum">
              <a:rPr lang="en-US" sz="1400" smtClean="0">
                <a:solidFill>
                  <a:schemeClr val="bg2">
                    <a:lumMod val="50000"/>
                  </a:schemeClr>
                </a:solidFill>
                <a:ea typeface="KoPub돋움체 Light" panose="02020603020101020101" pitchFamily="18" charset="-127"/>
                <a:cs typeface="Times New Roman" panose="02020603050405020304" pitchFamily="18" charset="0"/>
              </a:rPr>
              <a:pPr algn="r"/>
              <a:t>9</a:t>
            </a:fld>
            <a:endParaRPr lang="en-US" sz="1400" dirty="0">
              <a:solidFill>
                <a:schemeClr val="bg2">
                  <a:lumMod val="50000"/>
                </a:schemeClr>
              </a:solidFill>
              <a:ea typeface="KoPub돋움체 Light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2A7AB-96AB-4C9C-8F44-1B66F300385C}"/>
              </a:ext>
            </a:extLst>
          </p:cNvPr>
          <p:cNvSpPr txBox="1"/>
          <p:nvPr/>
        </p:nvSpPr>
        <p:spPr>
          <a:xfrm>
            <a:off x="1214150" y="1108203"/>
            <a:ext cx="10566518" cy="506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노드</a:t>
            </a:r>
            <a:r>
              <a:rPr lang="en-US" altLang="ko-KR" sz="1600" dirty="0"/>
              <a:t>(Node)</a:t>
            </a:r>
            <a:r>
              <a:rPr lang="ko-KR" altLang="en-US" sz="1600" dirty="0"/>
              <a:t>는 최소 단위의 실행 가능한 프로세스를 가리키는 용어를 의미한다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987A67-3F17-4E86-BB52-386D0EAC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: ROS 2 </a:t>
            </a:r>
            <a:r>
              <a:rPr lang="ko-KR" altLang="en-US" dirty="0"/>
              <a:t>노드와 데이터 통신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9EDEFA-0B72-47CC-8BA9-98AE1434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54" y="1612882"/>
            <a:ext cx="5083946" cy="285265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3786EA-A243-4E60-B101-FC0AA045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409" y="1614560"/>
            <a:ext cx="5149039" cy="289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C6819-24BF-421D-A68A-CCEAD2F141FD}"/>
              </a:ext>
            </a:extLst>
          </p:cNvPr>
          <p:cNvSpPr txBox="1"/>
          <p:nvPr/>
        </p:nvSpPr>
        <p:spPr>
          <a:xfrm>
            <a:off x="1214150" y="4508634"/>
            <a:ext cx="10566518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카메라 센서로부터 이미지 받기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받아온 이미지에서 표지판이 있는지 판단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 dirty="0"/>
              <a:t>  - </a:t>
            </a:r>
            <a:r>
              <a:rPr lang="ko-KR" altLang="en-US" sz="1600" dirty="0"/>
              <a:t>판단한 결과에 따라 실제 모터 제어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3314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4702</TotalTime>
  <Words>1101</Words>
  <Application>Microsoft Office PowerPoint</Application>
  <PresentationFormat>와이드스크린</PresentationFormat>
  <Paragraphs>141</Paragraphs>
  <Slides>17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맑은 고딕</vt:lpstr>
      <vt:lpstr>Office 테마</vt:lpstr>
      <vt:lpstr>PowerPoint 프레젠테이션</vt:lpstr>
      <vt:lpstr>PowerPoint 프레젠테이션</vt:lpstr>
      <vt:lpstr>9장 : 패키지 설치와 노드 실행</vt:lpstr>
      <vt:lpstr>9장 : 패키지 설치와 노드 실행</vt:lpstr>
      <vt:lpstr>9장 : 패키지 설치와 노드 실행</vt:lpstr>
      <vt:lpstr>9장 : 패키지 설치와 노드 실행</vt:lpstr>
      <vt:lpstr>9장 : 패키지 설치와 노드 실행</vt:lpstr>
      <vt:lpstr>9장 : 패키지 설치와 노드 실행</vt:lpstr>
      <vt:lpstr>10장 : ROS 2 노드와 데이터 통신</vt:lpstr>
      <vt:lpstr>10장 : ROS 2 노드와 데이터 통신</vt:lpstr>
      <vt:lpstr>10장 : ROS 2 노드와 데이터 통신</vt:lpstr>
      <vt:lpstr>11장 : ROS 2 토픽</vt:lpstr>
      <vt:lpstr>11장 : ROS 2 토픽</vt:lpstr>
      <vt:lpstr>12장 : ROS 2 서비스</vt:lpstr>
      <vt:lpstr>12장 : ROS 2 서비스</vt:lpstr>
      <vt:lpstr>12장 : ROS 2 서비스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예진</dc:creator>
  <cp:lastModifiedBy>최 예진</cp:lastModifiedBy>
  <cp:revision>191</cp:revision>
  <dcterms:created xsi:type="dcterms:W3CDTF">2020-06-11T18:23:41Z</dcterms:created>
  <dcterms:modified xsi:type="dcterms:W3CDTF">2022-03-10T16:55:49Z</dcterms:modified>
</cp:coreProperties>
</file>